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4381" y="1122363"/>
            <a:ext cx="10283252" cy="28350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4374" y="4101527"/>
            <a:ext cx="1028325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41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63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05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45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516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4077326"/>
            <a:ext cx="10515600" cy="180989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9270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70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4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74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49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66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08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744" y="569625"/>
            <a:ext cx="11332564" cy="1175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contrasting" dir="t"/>
            </a:scene3d>
            <a:sp3d extrusionH="57150" contourW="12700" prstMaterial="flat">
              <a:bevelT w="38100" h="38100"/>
              <a:contourClr>
                <a:schemeClr val="accent6">
                  <a:lumMod val="5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9744" y="1825624"/>
            <a:ext cx="11332564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1CF7-E7E2-408B-B359-4DA48E370015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AD3AE-111E-4E96-B136-87E25E0E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89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9270F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9270F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9270F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9270F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9270F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u65spb.ucoz.ru/osnovnoe/school/schoolboy.gif" TargetMode="External"/><Relationship Id="rId2" Type="http://schemas.openxmlformats.org/officeDocument/2006/relationships/hyperlink" Target="http://u1.platformalp.ru/46bec2bf8c370766d8bf5ef8000b6942/74da57fa3783400355f5c9f68f31d72f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7.xml"/><Relationship Id="rId5" Type="http://schemas.openxmlformats.org/officeDocument/2006/relationships/slide" Target="slide13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3462" y="1169881"/>
            <a:ext cx="7438030" cy="230848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Правописание звонких и глухих согласных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700817" y="4227224"/>
            <a:ext cx="4790365" cy="15889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  <a:scene3d>
              <a:camera prst="orthographicFront"/>
              <a:lightRig rig="contrasting" dir="t"/>
            </a:scene3d>
            <a:sp3d extrusionH="57150" contourW="12700" prstMaterial="flat">
              <a:bevelT w="38100" h="38100"/>
              <a:contourClr>
                <a:schemeClr val="accent6">
                  <a:lumMod val="50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Орфографическая разминка</a:t>
            </a:r>
          </a:p>
          <a:p>
            <a:r>
              <a:rPr lang="ru-RU" sz="5300" b="0" dirty="0" smtClean="0">
                <a:effectLst/>
              </a:rPr>
              <a:t>5 класс</a:t>
            </a:r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0822675" y="5964073"/>
            <a:ext cx="914399" cy="409432"/>
          </a:xfrm>
          <a:prstGeom prst="actionButtonForwardNex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670" y="2119799"/>
            <a:ext cx="3460884" cy="40212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952" y="2729509"/>
            <a:ext cx="3084394" cy="336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62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ка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-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ы</a:t>
            </a:r>
            <a:endParaRPr lang="ru-RU" sz="6000" b="1" u="sng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86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ни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ка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-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ни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0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ко…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кий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-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е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нький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55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ьба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-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</a:t>
            </a:r>
            <a:r>
              <a:rPr lang="ru-RU" sz="6000" b="1" u="sng" dirty="0" smtClean="0">
                <a:solidFill>
                  <a:srgbClr val="FF0000"/>
                </a:solidFill>
                <a:latin typeface="Georgia" panose="02040502050405020303" pitchFamily="18" charset="0"/>
              </a:rPr>
              <a:t>с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и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85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ж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ки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-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ж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ка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-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у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шка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9" name="Управляющая кнопка: настраиваемая 28">
            <a:hlinkClick r:id="" action="ppaction://hlinkshowjump?jump=endshow" highlightClick="1"/>
          </p:cNvPr>
          <p:cNvSpPr/>
          <p:nvPr/>
        </p:nvSpPr>
        <p:spPr>
          <a:xfrm>
            <a:off x="11614245" y="6367181"/>
            <a:ext cx="464024" cy="361165"/>
          </a:xfrm>
          <a:prstGeom prst="actionButtonBlank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80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hlinkClick r:id="rId2"/>
              </a:rPr>
              <a:t>Вопросительный, восклицательный</a:t>
            </a:r>
          </a:p>
          <a:p>
            <a:pPr marL="0" indent="0">
              <a:buNone/>
            </a:pPr>
            <a:r>
              <a:rPr lang="ru-RU" dirty="0" smtClean="0">
                <a:hlinkClick r:id="rId2"/>
              </a:rPr>
              <a:t>Правило-рифмовка</a:t>
            </a:r>
          </a:p>
          <a:p>
            <a:pPr marL="0" indent="0">
              <a:buNone/>
            </a:pPr>
            <a:r>
              <a:rPr lang="ru-RU" dirty="0">
                <a:hlinkClick r:id="rId3"/>
              </a:rPr>
              <a:t>Пишущий ученик</a:t>
            </a:r>
          </a:p>
          <a:p>
            <a:pPr marL="0" indent="0">
              <a:buNone/>
            </a:pPr>
            <a:r>
              <a:rPr lang="ru-RU" dirty="0">
                <a:hlinkClick r:id="rId2"/>
              </a:rPr>
              <a:t>Сова с книгой</a:t>
            </a:r>
          </a:p>
          <a:p>
            <a:pPr marL="0" indent="0">
              <a:buNone/>
            </a:pPr>
            <a:r>
              <a:rPr lang="ru-RU" dirty="0" smtClean="0"/>
              <a:t>Учебник </a:t>
            </a:r>
            <a:r>
              <a:rPr lang="ru-RU" dirty="0"/>
              <a:t>«Русский язык» 5 класс. – Алматы: </a:t>
            </a:r>
            <a:r>
              <a:rPr lang="ru-RU" dirty="0" err="1"/>
              <a:t>Атамура</a:t>
            </a:r>
            <a:r>
              <a:rPr lang="ru-RU" dirty="0"/>
              <a:t>, 2005 г.</a:t>
            </a:r>
          </a:p>
          <a:p>
            <a:pPr marL="0" indent="0">
              <a:buNone/>
            </a:pPr>
            <a:endParaRPr lang="ru-RU" dirty="0">
              <a:hlinkClick r:id="rId2"/>
            </a:endParaRPr>
          </a:p>
          <a:p>
            <a:pPr marL="0" indent="0">
              <a:buNone/>
            </a:pPr>
            <a:endParaRPr lang="ru-RU" dirty="0">
              <a:hlinkClick r:id="rId2"/>
            </a:endParaRPr>
          </a:p>
          <a:p>
            <a:pPr marL="0" indent="0" algn="r">
              <a:buNone/>
            </a:pPr>
            <a:r>
              <a:rPr lang="ru-RU" dirty="0"/>
              <a:t>Подготовила</a:t>
            </a:r>
          </a:p>
          <a:p>
            <a:pPr marL="0" indent="0" algn="r">
              <a:buNone/>
            </a:pPr>
            <a:r>
              <a:rPr lang="ru-RU" dirty="0"/>
              <a:t> учитель русского языка и литературы </a:t>
            </a:r>
          </a:p>
          <a:p>
            <a:pPr marL="0" indent="0" algn="r">
              <a:buNone/>
            </a:pPr>
            <a:r>
              <a:rPr lang="ru-RU" dirty="0"/>
              <a:t>Тихонова Надежда Андреевна,</a:t>
            </a:r>
          </a:p>
          <a:p>
            <a:pPr marL="0" indent="0" algn="r">
              <a:buNone/>
            </a:pPr>
            <a:r>
              <a:rPr lang="ru-RU" dirty="0"/>
              <a:t> </a:t>
            </a:r>
            <a:r>
              <a:rPr lang="ru-RU" dirty="0" err="1"/>
              <a:t>г.Костанай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11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744" y="460442"/>
            <a:ext cx="11332564" cy="6595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Вспомним правило!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4966" y="1229195"/>
            <a:ext cx="11217341" cy="221854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Чтобы проверить правописание звонких и глухих согласных б – п, в – ф, д – т, ж – ш, з – с в корне слова, надо изменить данное слово или подобрать однокоренное слово так, чтобы после этого согласного стоял гласный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5771" y="3705479"/>
            <a:ext cx="5396460" cy="73697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Моро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– моро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</a:t>
            </a:r>
            <a:r>
              <a:rPr lang="ru-RU" sz="4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ы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5789" y="4664850"/>
            <a:ext cx="5396460" cy="73697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Ду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б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- ду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б</a:t>
            </a:r>
            <a:r>
              <a:rPr lang="ru-RU" sz="4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о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5771" y="5612140"/>
            <a:ext cx="5396460" cy="73697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Арбу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- арбу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</a:t>
            </a:r>
            <a:r>
              <a:rPr lang="ru-RU" sz="4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ы</a:t>
            </a:r>
            <a:endParaRPr lang="ru-RU" sz="4000" b="1" u="sng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28" name="Picture 4" descr="http://u1.platformalp.ru/46bec2bf8c370766d8bf5ef8000b6942/74da57fa3783400355f5c9f68f31d72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1732" y="355955"/>
            <a:ext cx="1230991" cy="12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6114198" y="3690600"/>
            <a:ext cx="5608110" cy="2658519"/>
          </a:xfrm>
          <a:prstGeom prst="roundRect">
            <a:avLst>
              <a:gd name="adj" fmla="val 9993"/>
            </a:avLst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Если слышишь парный звук,</a:t>
            </a:r>
          </a:p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Будь внимательным, мой друг.</a:t>
            </a:r>
          </a:p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Парный сразу проверяй,</a:t>
            </a:r>
          </a:p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Слово смело изменяй:</a:t>
            </a:r>
          </a:p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Зуб - на зубы, лёд - на льды,</a:t>
            </a:r>
          </a:p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Будешь грамотным и ты.</a:t>
            </a: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11265107" y="6349119"/>
            <a:ext cx="914399" cy="409432"/>
          </a:xfrm>
          <a:prstGeom prst="actionButtonForwardNex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50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?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ко…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8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Пру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- пру</a:t>
            </a:r>
            <a:r>
              <a:rPr lang="ru-RU" sz="6000" b="1" u="sng" dirty="0" smtClean="0">
                <a:solidFill>
                  <a:srgbClr val="FF0000"/>
                </a:solidFill>
                <a:latin typeface="Georgia" panose="02040502050405020303" pitchFamily="18" charset="0"/>
              </a:rPr>
              <a:t>д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ы</a:t>
            </a:r>
            <a:endParaRPr lang="ru-RU" sz="6000" b="1" u="sng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26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- сле</a:t>
            </a:r>
            <a:r>
              <a:rPr lang="ru-RU" sz="6000" b="1" u="sng" dirty="0" smtClean="0">
                <a:solidFill>
                  <a:srgbClr val="FF0000"/>
                </a:solidFill>
                <a:latin typeface="Georgia" panose="02040502050405020303" pitchFamily="18" charset="0"/>
              </a:rPr>
              <a:t>д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ы</a:t>
            </a:r>
            <a:endParaRPr lang="ru-RU" sz="6000" b="1" u="sng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91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- моло</a:t>
            </a:r>
            <a:r>
              <a:rPr lang="ru-RU" sz="6000" b="1" u="sng" dirty="0" smtClean="0">
                <a:solidFill>
                  <a:srgbClr val="FF0000"/>
                </a:solidFill>
                <a:latin typeface="Georgia" panose="02040502050405020303" pitchFamily="18" charset="0"/>
              </a:rPr>
              <a:t>д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ы</a:t>
            </a:r>
            <a:endParaRPr lang="ru-RU" sz="6000" b="1" u="sng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75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-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ы</a:t>
            </a:r>
            <a:endParaRPr lang="ru-RU" sz="6000" b="1" u="sng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30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-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и</a:t>
            </a:r>
            <a:endParaRPr lang="ru-RU" sz="6000" b="1" u="sng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40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Скругленный прямоугольник 83"/>
          <p:cNvSpPr/>
          <p:nvPr/>
        </p:nvSpPr>
        <p:spPr>
          <a:xfrm>
            <a:off x="10283251" y="551505"/>
            <a:ext cx="1155807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15782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яго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615782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8. ни…кий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>
            <a:hlinkClick r:id="rId4" action="ppaction://hlinksldjump"/>
          </p:cNvPr>
          <p:cNvSpPr/>
          <p:nvPr/>
        </p:nvSpPr>
        <p:spPr>
          <a:xfrm>
            <a:off x="615782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гла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>
            <a:hlinkClick r:id="rId5" action="ppaction://hlinksldjump"/>
          </p:cNvPr>
          <p:cNvSpPr/>
          <p:nvPr/>
        </p:nvSpPr>
        <p:spPr>
          <a:xfrm>
            <a:off x="615782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10.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ко…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ьба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Скругленный прямоугольник 19">
            <a:hlinkClick r:id="rId6" action="ppaction://hlinksldjump"/>
          </p:cNvPr>
          <p:cNvSpPr/>
          <p:nvPr/>
        </p:nvSpPr>
        <p:spPr>
          <a:xfrm>
            <a:off x="615782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11.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кру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ки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>
            <a:hlinkClick r:id="rId7" action="ppaction://hlinksldjump"/>
          </p:cNvPr>
          <p:cNvSpPr/>
          <p:nvPr/>
        </p:nvSpPr>
        <p:spPr>
          <a:xfrm>
            <a:off x="615782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тра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кругленный прямоугольник 21">
            <a:hlinkClick r:id="rId8" action="ppaction://hlinksldjump"/>
          </p:cNvPr>
          <p:cNvSpPr/>
          <p:nvPr/>
        </p:nvSpPr>
        <p:spPr>
          <a:xfrm>
            <a:off x="626453" y="167063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1. пру…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hlinkClick r:id="rId9" action="ppaction://hlinksldjump"/>
          </p:cNvPr>
          <p:cNvSpPr/>
          <p:nvPr/>
        </p:nvSpPr>
        <p:spPr>
          <a:xfrm>
            <a:off x="626453" y="247337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сле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Скругленный прямоугольник 23">
            <a:hlinkClick r:id="rId10" action="ppaction://hlinksldjump"/>
          </p:cNvPr>
          <p:cNvSpPr/>
          <p:nvPr/>
        </p:nvSpPr>
        <p:spPr>
          <a:xfrm>
            <a:off x="626453" y="327612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моло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hlinkClick r:id="rId11" action="ppaction://hlinksldjump"/>
          </p:cNvPr>
          <p:cNvSpPr/>
          <p:nvPr/>
        </p:nvSpPr>
        <p:spPr>
          <a:xfrm>
            <a:off x="626453" y="407886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солда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Скругленный прямоугольник 25">
            <a:hlinkClick r:id="rId12" action="ppaction://hlinksldjump"/>
          </p:cNvPr>
          <p:cNvSpPr/>
          <p:nvPr/>
        </p:nvSpPr>
        <p:spPr>
          <a:xfrm>
            <a:off x="626453" y="4881611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рюкза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626453" y="5684356"/>
            <a:ext cx="5281236" cy="68282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6. ре…кий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26452" y="551506"/>
            <a:ext cx="9267055" cy="8575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balanced" dir="t"/>
          </a:scene3d>
          <a:sp3d contourW="12700" prstMaterial="plastic">
            <a:bevelT prst="slope"/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ре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кий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-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ре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</a:t>
            </a:r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54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 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 1" id="{284CD4C8-AA70-4729-9A6C-A702BF7BD523}" vid="{892D5241-4548-492F-8AD3-BEC71D057B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 2</Template>
  <TotalTime>85</TotalTime>
  <Words>713</Words>
  <Application>Microsoft Office PowerPoint</Application>
  <PresentationFormat>Широкоэкранный</PresentationFormat>
  <Paragraphs>207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Georgia</vt:lpstr>
      <vt:lpstr>Р 2</vt:lpstr>
      <vt:lpstr> Правописание звонких и глухих согласных</vt:lpstr>
      <vt:lpstr>Вспомним правило!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Орфографическая разминка</dc:title>
  <dc:creator>User</dc:creator>
  <cp:lastModifiedBy>User</cp:lastModifiedBy>
  <cp:revision>15</cp:revision>
  <dcterms:created xsi:type="dcterms:W3CDTF">2016-12-21T21:14:52Z</dcterms:created>
  <dcterms:modified xsi:type="dcterms:W3CDTF">2016-12-22T08:43:36Z</dcterms:modified>
</cp:coreProperties>
</file>