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00"/>
    <a:srgbClr val="085E35"/>
    <a:srgbClr val="500000"/>
    <a:srgbClr val="002A00"/>
    <a:srgbClr val="1A001A"/>
    <a:srgbClr val="320032"/>
    <a:srgbClr val="080008"/>
    <a:srgbClr val="9E7800"/>
    <a:srgbClr val="1E001E"/>
    <a:srgbClr val="2E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AE055-8D7C-4512-8AB0-9CC6B6CE5B13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5F3E0-9DFB-42A9-88C7-421F38583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3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F3E0-9DFB-42A9-88C7-421F385838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0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F3E0-9DFB-42A9-88C7-421F385838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4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4262" y="1122363"/>
            <a:ext cx="9998440" cy="285003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4262" y="4105275"/>
            <a:ext cx="9998440" cy="1655762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ctr">
              <a:buNone/>
              <a:defRPr sz="2400" b="1">
                <a:solidFill>
                  <a:srgbClr val="9E78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CF7-E7E2-408B-B359-4DA48E370015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D3AE-111E-4E96-B136-87E25E0EC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CF7-E7E2-408B-B359-4DA48E370015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D3AE-111E-4E96-B136-87E25E0EC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CF7-E7E2-408B-B359-4DA48E370015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D3AE-111E-4E96-B136-87E25E0EC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CF7-E7E2-408B-B359-4DA48E370015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D3AE-111E-4E96-B136-87E25E0EC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272" y="1080151"/>
            <a:ext cx="10058400" cy="313208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272" y="4334629"/>
            <a:ext cx="10058400" cy="1500187"/>
          </a:xfrm>
        </p:spPr>
        <p:txBody>
          <a:bodyPr>
            <a:scene3d>
              <a:camera prst="orthographicFront"/>
              <a:lightRig rig="sunrise" dir="t"/>
            </a:scene3d>
            <a:sp3d extrusionH="57150" contourW="12700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ctr">
              <a:buNone/>
              <a:defRPr sz="2400" b="1">
                <a:solidFill>
                  <a:schemeClr val="accent4">
                    <a:lumMod val="50000"/>
                  </a:schemeClr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CF7-E7E2-408B-B359-4DA48E370015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D3AE-111E-4E96-B136-87E25E0EC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4676" y="1825625"/>
            <a:ext cx="552512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2012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CF7-E7E2-408B-B359-4DA48E370015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D3AE-111E-4E96-B136-87E25E0EC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85" y="404734"/>
            <a:ext cx="11272604" cy="12859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684" y="1690687"/>
            <a:ext cx="5528754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9683" y="2505075"/>
            <a:ext cx="552875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1690687"/>
            <a:ext cx="5580089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800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CF7-E7E2-408B-B359-4DA48E370015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D3AE-111E-4E96-B136-87E25E0EC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CF7-E7E2-408B-B359-4DA48E370015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D3AE-111E-4E96-B136-87E25E0EC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CF7-E7E2-408B-B359-4DA48E370015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D3AE-111E-4E96-B136-87E25E0EC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CF7-E7E2-408B-B359-4DA48E370015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D3AE-111E-4E96-B136-87E25E0EC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6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CF7-E7E2-408B-B359-4DA48E370015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D3AE-111E-4E96-B136-87E25E0EC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676" y="494676"/>
            <a:ext cx="11197652" cy="117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57150" contourW="12700" prstMaterial="softEdge">
              <a:bevelT w="38100" h="38100"/>
              <a:contourClr>
                <a:srgbClr val="9E7800"/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676" y="1798820"/>
            <a:ext cx="11197652" cy="4557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1CF7-E7E2-408B-B359-4DA48E370015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D3AE-111E-4E96-B136-87E25E0EC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9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AC8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u1.platformalp.ru/46bec2bf8c370766d8bf5ef8000b6942/74da57fa3783400355f5c9f68f31d72f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6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slide" Target="slide11.xml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4919" y="1304143"/>
            <a:ext cx="7193281" cy="2323960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Правописание </a:t>
            </a:r>
            <a:br>
              <a:rPr lang="ru-RU" sz="4800" dirty="0" smtClean="0"/>
            </a:br>
            <a:r>
              <a:rPr lang="ru-RU" sz="4800" dirty="0" smtClean="0"/>
              <a:t>гласных и согласных в приставках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77144" y="3628103"/>
            <a:ext cx="5859381" cy="1588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 contourW="12700" prstMaterial="softEdge">
              <a:bevelT w="38100" h="38100"/>
              <a:contourClr>
                <a:srgbClr val="002200"/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Орфографическая </a:t>
            </a:r>
            <a:r>
              <a:rPr lang="ru-RU" sz="3200" dirty="0" smtClean="0"/>
              <a:t>минутка</a:t>
            </a:r>
            <a:endParaRPr lang="ru-RU" sz="3200" dirty="0" smtClean="0"/>
          </a:p>
          <a:p>
            <a:r>
              <a:rPr lang="ru-RU" sz="2000" b="0" dirty="0" smtClean="0">
                <a:effectLst/>
              </a:rPr>
              <a:t>6 класс</a:t>
            </a:r>
            <a:endParaRPr lang="ru-RU" sz="2000" b="0" dirty="0" smtClean="0">
              <a:effectLst/>
            </a:endParaRPr>
          </a:p>
          <a:p>
            <a:endParaRPr lang="ru-RU" sz="32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822675" y="5964073"/>
            <a:ext cx="914399" cy="409432"/>
          </a:xfrm>
          <a:prstGeom prst="actionButtonForwardNext">
            <a:avLst/>
          </a:prstGeom>
          <a:solidFill>
            <a:srgbClr val="085E35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96" y="2672985"/>
            <a:ext cx="3006030" cy="326186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672" y="1631543"/>
            <a:ext cx="3881101" cy="450951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996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26452" y="461564"/>
            <a:ext cx="9267055" cy="10891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</a:t>
            </a:r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делать</a:t>
            </a:r>
            <a:endParaRPr lang="ru-RU" sz="88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3251" y="551505"/>
            <a:ext cx="1155807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</a:t>
            </a:r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615782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7. …делать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>
            <a:hlinkClick r:id="rId3" action="ppaction://hlinksldjump"/>
          </p:cNvPr>
          <p:cNvSpPr/>
          <p:nvPr/>
        </p:nvSpPr>
        <p:spPr>
          <a:xfrm>
            <a:off x="615782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8. в…ткнуть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615782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9. </a:t>
            </a:r>
            <a:r>
              <a:rPr lang="ru-RU" sz="5400" b="1" u="sng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о…думать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ый прямоугольник 21">
            <a:hlinkClick r:id="rId5" action="ppaction://hlinksldjump"/>
          </p:cNvPr>
          <p:cNvSpPr/>
          <p:nvPr/>
        </p:nvSpPr>
        <p:spPr>
          <a:xfrm>
            <a:off x="615782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10. от…греть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615782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11. …дуть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ый прямоугольник 23">
            <a:hlinkClick r:id="rId7" action="ppaction://hlinksldjump"/>
          </p:cNvPr>
          <p:cNvSpPr/>
          <p:nvPr/>
        </p:nvSpPr>
        <p:spPr>
          <a:xfrm>
            <a:off x="615782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12. о…стать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62645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1. О…носить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Скругленный прямоугольник 25">
            <a:hlinkClick r:id="rId9" action="ppaction://hlinksldjump"/>
          </p:cNvPr>
          <p:cNvSpPr/>
          <p:nvPr/>
        </p:nvSpPr>
        <p:spPr>
          <a:xfrm>
            <a:off x="62645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2. 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62645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3. о…везти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Скругленный прямоугольник 28">
            <a:hlinkClick r:id="rId11" action="ppaction://hlinksldjump"/>
          </p:cNvPr>
          <p:cNvSpPr/>
          <p:nvPr/>
        </p:nvSpPr>
        <p:spPr>
          <a:xfrm>
            <a:off x="62645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4. п…д…греть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Скругленный прямоугольник 40">
            <a:hlinkClick r:id="rId12" action="ppaction://hlinksldjump"/>
          </p:cNvPr>
          <p:cNvSpPr/>
          <p:nvPr/>
        </p:nvSpPr>
        <p:spPr>
          <a:xfrm>
            <a:off x="62645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5. по…дать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Скругленный прямоугольник 41">
            <a:hlinkClick r:id="rId13" action="ppaction://hlinksldjump"/>
          </p:cNvPr>
          <p:cNvSpPr/>
          <p:nvPr/>
        </p:nvSpPr>
        <p:spPr>
          <a:xfrm>
            <a:off x="62645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6. о…писать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921391" y="566151"/>
            <a:ext cx="820616" cy="287274"/>
            <a:chOff x="1785867" y="3665377"/>
            <a:chExt cx="1051560" cy="152400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1785867" y="3687452"/>
              <a:ext cx="1051560" cy="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71850" y="3665377"/>
              <a:ext cx="0" cy="15240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88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26452" y="461564"/>
            <a:ext cx="9267055" cy="10891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в</a:t>
            </a:r>
            <a:r>
              <a:rPr lang="ru-RU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</a:t>
            </a:r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ткнуть</a:t>
            </a:r>
            <a:endParaRPr lang="ru-RU" sz="88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3251" y="551505"/>
            <a:ext cx="1155807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</a:t>
            </a:r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615782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7. …делать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>
            <a:hlinkClick r:id="rId3" action="ppaction://hlinksldjump"/>
          </p:cNvPr>
          <p:cNvSpPr/>
          <p:nvPr/>
        </p:nvSpPr>
        <p:spPr>
          <a:xfrm>
            <a:off x="615782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8. в…ткнуть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615782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9. </a:t>
            </a:r>
            <a:r>
              <a:rPr lang="ru-RU" sz="5400" b="1" u="sng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о…думать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ый прямоугольник 21">
            <a:hlinkClick r:id="rId5" action="ppaction://hlinksldjump"/>
          </p:cNvPr>
          <p:cNvSpPr/>
          <p:nvPr/>
        </p:nvSpPr>
        <p:spPr>
          <a:xfrm>
            <a:off x="615782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10. от…греть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615782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11. …дуть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ый прямоугольник 23">
            <a:hlinkClick r:id="rId7" action="ppaction://hlinksldjump"/>
          </p:cNvPr>
          <p:cNvSpPr/>
          <p:nvPr/>
        </p:nvSpPr>
        <p:spPr>
          <a:xfrm>
            <a:off x="615782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12. о…стать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62645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1. О…носить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Скругленный прямоугольник 25">
            <a:hlinkClick r:id="rId9" action="ppaction://hlinksldjump"/>
          </p:cNvPr>
          <p:cNvSpPr/>
          <p:nvPr/>
        </p:nvSpPr>
        <p:spPr>
          <a:xfrm>
            <a:off x="62645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2. 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62645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3. о…везти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Скругленный прямоугольник 28">
            <a:hlinkClick r:id="rId11" action="ppaction://hlinksldjump"/>
          </p:cNvPr>
          <p:cNvSpPr/>
          <p:nvPr/>
        </p:nvSpPr>
        <p:spPr>
          <a:xfrm>
            <a:off x="62645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4. п…д…греть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Скругленный прямоугольник 40">
            <a:hlinkClick r:id="rId12" action="ppaction://hlinksldjump"/>
          </p:cNvPr>
          <p:cNvSpPr/>
          <p:nvPr/>
        </p:nvSpPr>
        <p:spPr>
          <a:xfrm>
            <a:off x="62645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5. по…дать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Скругленный прямоугольник 41">
            <a:hlinkClick r:id="rId13" action="ppaction://hlinksldjump"/>
          </p:cNvPr>
          <p:cNvSpPr/>
          <p:nvPr/>
        </p:nvSpPr>
        <p:spPr>
          <a:xfrm>
            <a:off x="62645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6. о…писать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565008" y="531366"/>
            <a:ext cx="1444283" cy="336141"/>
            <a:chOff x="1767840" y="3657600"/>
            <a:chExt cx="1051560" cy="167640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1767840" y="3657600"/>
              <a:ext cx="1051560" cy="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71850" y="3672840"/>
              <a:ext cx="0" cy="15240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70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26452" y="461564"/>
            <a:ext cx="9267055" cy="10891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</a:t>
            </a:r>
            <a:r>
              <a:rPr lang="ru-RU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</a:t>
            </a:r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думать</a:t>
            </a:r>
            <a:endParaRPr lang="ru-RU" sz="88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3251" y="551505"/>
            <a:ext cx="1155807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</a:t>
            </a:r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615782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7. …делать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>
            <a:hlinkClick r:id="rId3" action="ppaction://hlinksldjump"/>
          </p:cNvPr>
          <p:cNvSpPr/>
          <p:nvPr/>
        </p:nvSpPr>
        <p:spPr>
          <a:xfrm>
            <a:off x="615782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8. в…ткнуть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615782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9. </a:t>
            </a:r>
            <a:r>
              <a:rPr lang="ru-RU" sz="5400" b="1" u="sng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о…думать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ый прямоугольник 21">
            <a:hlinkClick r:id="rId5" action="ppaction://hlinksldjump"/>
          </p:cNvPr>
          <p:cNvSpPr/>
          <p:nvPr/>
        </p:nvSpPr>
        <p:spPr>
          <a:xfrm>
            <a:off x="615782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10. от…греть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615782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11. …дуть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ый прямоугольник 23">
            <a:hlinkClick r:id="rId7" action="ppaction://hlinksldjump"/>
          </p:cNvPr>
          <p:cNvSpPr/>
          <p:nvPr/>
        </p:nvSpPr>
        <p:spPr>
          <a:xfrm>
            <a:off x="615782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12. о…стать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62645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1. О…носить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Скругленный прямоугольник 25">
            <a:hlinkClick r:id="rId9" action="ppaction://hlinksldjump"/>
          </p:cNvPr>
          <p:cNvSpPr/>
          <p:nvPr/>
        </p:nvSpPr>
        <p:spPr>
          <a:xfrm>
            <a:off x="62645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2. 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62645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3. о…везти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Скругленный прямоугольник 28">
            <a:hlinkClick r:id="rId11" action="ppaction://hlinksldjump"/>
          </p:cNvPr>
          <p:cNvSpPr/>
          <p:nvPr/>
        </p:nvSpPr>
        <p:spPr>
          <a:xfrm>
            <a:off x="62645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4. п…д…греть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Скругленный прямоугольник 40">
            <a:hlinkClick r:id="rId12" action="ppaction://hlinksldjump"/>
          </p:cNvPr>
          <p:cNvSpPr/>
          <p:nvPr/>
        </p:nvSpPr>
        <p:spPr>
          <a:xfrm>
            <a:off x="62645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5. по…дать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Скругленный прямоугольник 41">
            <a:hlinkClick r:id="rId13" action="ppaction://hlinksldjump"/>
          </p:cNvPr>
          <p:cNvSpPr/>
          <p:nvPr/>
        </p:nvSpPr>
        <p:spPr>
          <a:xfrm>
            <a:off x="62645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6. о…писать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565008" y="531366"/>
            <a:ext cx="1444283" cy="336141"/>
            <a:chOff x="1767840" y="3657600"/>
            <a:chExt cx="1051560" cy="167640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1767840" y="3657600"/>
              <a:ext cx="1051560" cy="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71850" y="3672840"/>
              <a:ext cx="0" cy="15240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25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26452" y="461564"/>
            <a:ext cx="9267055" cy="10891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от</a:t>
            </a:r>
            <a:r>
              <a:rPr lang="ru-RU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</a:t>
            </a:r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греть</a:t>
            </a:r>
            <a:endParaRPr lang="ru-RU" sz="88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3251" y="551505"/>
            <a:ext cx="1155807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</a:t>
            </a:r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615782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7. …делать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>
            <a:hlinkClick r:id="rId3" action="ppaction://hlinksldjump"/>
          </p:cNvPr>
          <p:cNvSpPr/>
          <p:nvPr/>
        </p:nvSpPr>
        <p:spPr>
          <a:xfrm>
            <a:off x="615782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8. в…ткнуть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615782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9. </a:t>
            </a:r>
            <a:r>
              <a:rPr lang="ru-RU" sz="5400" b="1" u="sng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о…думать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ый прямоугольник 21">
            <a:hlinkClick r:id="rId5" action="ppaction://hlinksldjump"/>
          </p:cNvPr>
          <p:cNvSpPr/>
          <p:nvPr/>
        </p:nvSpPr>
        <p:spPr>
          <a:xfrm>
            <a:off x="615782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10. от…греть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615782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11. …дуть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ый прямоугольник 23">
            <a:hlinkClick r:id="rId7" action="ppaction://hlinksldjump"/>
          </p:cNvPr>
          <p:cNvSpPr/>
          <p:nvPr/>
        </p:nvSpPr>
        <p:spPr>
          <a:xfrm>
            <a:off x="615782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12. о…стать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62645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1. О…носить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Скругленный прямоугольник 25">
            <a:hlinkClick r:id="rId9" action="ppaction://hlinksldjump"/>
          </p:cNvPr>
          <p:cNvSpPr/>
          <p:nvPr/>
        </p:nvSpPr>
        <p:spPr>
          <a:xfrm>
            <a:off x="62645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2. 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62645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3. о…везти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Скругленный прямоугольник 28">
            <a:hlinkClick r:id="rId11" action="ppaction://hlinksldjump"/>
          </p:cNvPr>
          <p:cNvSpPr/>
          <p:nvPr/>
        </p:nvSpPr>
        <p:spPr>
          <a:xfrm>
            <a:off x="62645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4. п…д…греть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Скругленный прямоугольник 40">
            <a:hlinkClick r:id="rId12" action="ppaction://hlinksldjump"/>
          </p:cNvPr>
          <p:cNvSpPr/>
          <p:nvPr/>
        </p:nvSpPr>
        <p:spPr>
          <a:xfrm>
            <a:off x="62645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5. по…дать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Скругленный прямоугольник 41">
            <a:hlinkClick r:id="rId13" action="ppaction://hlinksldjump"/>
          </p:cNvPr>
          <p:cNvSpPr/>
          <p:nvPr/>
        </p:nvSpPr>
        <p:spPr>
          <a:xfrm>
            <a:off x="62645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6. о…писать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550941" y="484396"/>
            <a:ext cx="2077330" cy="369039"/>
            <a:chOff x="1760719" y="3667030"/>
            <a:chExt cx="1051560" cy="152400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1760719" y="3669220"/>
              <a:ext cx="1051560" cy="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78971" y="3667030"/>
              <a:ext cx="0" cy="15240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58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26452" y="461564"/>
            <a:ext cx="9267055" cy="10891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</a:t>
            </a:r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дуть</a:t>
            </a:r>
            <a:endParaRPr lang="ru-RU" sz="88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3251" y="551505"/>
            <a:ext cx="1155807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</a:t>
            </a:r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615782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7. …делать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>
            <a:hlinkClick r:id="rId3" action="ppaction://hlinksldjump"/>
          </p:cNvPr>
          <p:cNvSpPr/>
          <p:nvPr/>
        </p:nvSpPr>
        <p:spPr>
          <a:xfrm>
            <a:off x="615782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8. в…ткнуть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615782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9. </a:t>
            </a:r>
            <a:r>
              <a:rPr lang="ru-RU" sz="5400" b="1" u="sng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о…думать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ый прямоугольник 21">
            <a:hlinkClick r:id="rId5" action="ppaction://hlinksldjump"/>
          </p:cNvPr>
          <p:cNvSpPr/>
          <p:nvPr/>
        </p:nvSpPr>
        <p:spPr>
          <a:xfrm>
            <a:off x="615782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10. от…греть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615782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11. …дуть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ый прямоугольник 23">
            <a:hlinkClick r:id="rId7" action="ppaction://hlinksldjump"/>
          </p:cNvPr>
          <p:cNvSpPr/>
          <p:nvPr/>
        </p:nvSpPr>
        <p:spPr>
          <a:xfrm>
            <a:off x="615782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12. о…стать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62645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1. О…носить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Скругленный прямоугольник 25">
            <a:hlinkClick r:id="rId9" action="ppaction://hlinksldjump"/>
          </p:cNvPr>
          <p:cNvSpPr/>
          <p:nvPr/>
        </p:nvSpPr>
        <p:spPr>
          <a:xfrm>
            <a:off x="62645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2. 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62645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3. о…везти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Скругленный прямоугольник 28">
            <a:hlinkClick r:id="rId11" action="ppaction://hlinksldjump"/>
          </p:cNvPr>
          <p:cNvSpPr/>
          <p:nvPr/>
        </p:nvSpPr>
        <p:spPr>
          <a:xfrm>
            <a:off x="62645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4. п…д…греть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Скругленный прямоугольник 40">
            <a:hlinkClick r:id="rId12" action="ppaction://hlinksldjump"/>
          </p:cNvPr>
          <p:cNvSpPr/>
          <p:nvPr/>
        </p:nvSpPr>
        <p:spPr>
          <a:xfrm>
            <a:off x="62645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5. по…дать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Скругленный прямоугольник 41">
            <a:hlinkClick r:id="rId13" action="ppaction://hlinksldjump"/>
          </p:cNvPr>
          <p:cNvSpPr/>
          <p:nvPr/>
        </p:nvSpPr>
        <p:spPr>
          <a:xfrm>
            <a:off x="62645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6. о…писать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249638" y="518445"/>
            <a:ext cx="1101966" cy="325617"/>
            <a:chOff x="1781265" y="3653056"/>
            <a:chExt cx="1051560" cy="152400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1781265" y="3679022"/>
              <a:ext cx="1051560" cy="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71850" y="3653056"/>
              <a:ext cx="0" cy="15240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0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>
          <a:xfrm>
            <a:off x="11629077" y="6366482"/>
            <a:ext cx="464024" cy="361165"/>
          </a:xfrm>
          <a:prstGeom prst="actionButtonBlank">
            <a:avLst/>
          </a:prstGeom>
          <a:solidFill>
            <a:srgbClr val="085E35"/>
          </a:solidFill>
          <a:ln>
            <a:solidFill>
              <a:srgbClr val="085E3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6452" y="461564"/>
            <a:ext cx="9267055" cy="10891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</a:t>
            </a:r>
            <a:r>
              <a:rPr lang="ru-RU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</a:t>
            </a:r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стать</a:t>
            </a:r>
            <a:endParaRPr lang="ru-RU" sz="88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283251" y="551505"/>
            <a:ext cx="1155807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</a:t>
            </a:r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>
            <a:hlinkClick r:id="rId2" action="ppaction://hlinksldjump"/>
          </p:cNvPr>
          <p:cNvSpPr/>
          <p:nvPr/>
        </p:nvSpPr>
        <p:spPr>
          <a:xfrm>
            <a:off x="615782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7. …делать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615782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8. в…ткнуть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ый прямоугольник 21">
            <a:hlinkClick r:id="rId4" action="ppaction://hlinksldjump"/>
          </p:cNvPr>
          <p:cNvSpPr/>
          <p:nvPr/>
        </p:nvSpPr>
        <p:spPr>
          <a:xfrm>
            <a:off x="615782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9. </a:t>
            </a:r>
            <a:r>
              <a:rPr lang="ru-RU" sz="5400" b="1" u="sng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о…думать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15782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10. от…греть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ый прямоугольник 23">
            <a:hlinkClick r:id="rId6" action="ppaction://hlinksldjump"/>
          </p:cNvPr>
          <p:cNvSpPr/>
          <p:nvPr/>
        </p:nvSpPr>
        <p:spPr>
          <a:xfrm>
            <a:off x="615782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11. …дуть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>
            <a:hlinkClick r:id="rId7" action="ppaction://hlinksldjump"/>
          </p:cNvPr>
          <p:cNvSpPr/>
          <p:nvPr/>
        </p:nvSpPr>
        <p:spPr>
          <a:xfrm>
            <a:off x="615782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12. о…стать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Скругленный прямоугольник 25">
            <a:hlinkClick r:id="rId8" action="ppaction://hlinksldjump"/>
          </p:cNvPr>
          <p:cNvSpPr/>
          <p:nvPr/>
        </p:nvSpPr>
        <p:spPr>
          <a:xfrm>
            <a:off x="62645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1. О…носить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Скругленный прямоугольник 26">
            <a:hlinkClick r:id="rId9" action="ppaction://hlinksldjump"/>
          </p:cNvPr>
          <p:cNvSpPr/>
          <p:nvPr/>
        </p:nvSpPr>
        <p:spPr>
          <a:xfrm>
            <a:off x="62645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2. 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Скругленный прямоугольник 27">
            <a:hlinkClick r:id="rId10" action="ppaction://hlinksldjump"/>
          </p:cNvPr>
          <p:cNvSpPr/>
          <p:nvPr/>
        </p:nvSpPr>
        <p:spPr>
          <a:xfrm>
            <a:off x="62645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3. о…везти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Скругленный прямоугольник 29">
            <a:hlinkClick r:id="rId11" action="ppaction://hlinksldjump"/>
          </p:cNvPr>
          <p:cNvSpPr/>
          <p:nvPr/>
        </p:nvSpPr>
        <p:spPr>
          <a:xfrm>
            <a:off x="62645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4. п…д…греть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Скругленный прямоугольник 41">
            <a:hlinkClick r:id="rId12" action="ppaction://hlinksldjump"/>
          </p:cNvPr>
          <p:cNvSpPr/>
          <p:nvPr/>
        </p:nvSpPr>
        <p:spPr>
          <a:xfrm>
            <a:off x="62645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5. по…дать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3" name="Скругленный прямоугольник 42">
            <a:hlinkClick r:id="rId13" action="ppaction://hlinksldjump"/>
          </p:cNvPr>
          <p:cNvSpPr/>
          <p:nvPr/>
        </p:nvSpPr>
        <p:spPr>
          <a:xfrm>
            <a:off x="62645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6. о…писать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010482" y="531366"/>
            <a:ext cx="1444283" cy="336141"/>
            <a:chOff x="1767840" y="3657600"/>
            <a:chExt cx="1051560" cy="16764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767840" y="3657600"/>
              <a:ext cx="1051560" cy="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771850" y="3672840"/>
              <a:ext cx="0" cy="15240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18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hlinkClick r:id="rId2"/>
              </a:rPr>
              <a:t>Вопросительный, восклицательный</a:t>
            </a:r>
          </a:p>
          <a:p>
            <a:pPr marL="0" indent="0">
              <a:buNone/>
            </a:pPr>
            <a:r>
              <a:rPr lang="ru-RU" dirty="0" smtClean="0">
                <a:hlinkClick r:id="rId2"/>
              </a:rPr>
              <a:t>Ученик с книжкой</a:t>
            </a:r>
          </a:p>
          <a:p>
            <a:pPr marL="0" indent="0">
              <a:buNone/>
            </a:pPr>
            <a:r>
              <a:rPr lang="ru-RU" dirty="0" smtClean="0">
                <a:hlinkClick r:id="rId2"/>
              </a:rPr>
              <a:t>Сова с книгой</a:t>
            </a:r>
          </a:p>
          <a:p>
            <a:pPr marL="0" indent="0">
              <a:buNone/>
            </a:pPr>
            <a:r>
              <a:rPr lang="ru-RU" dirty="0" smtClean="0"/>
              <a:t>Учебник </a:t>
            </a:r>
            <a:r>
              <a:rPr lang="ru-RU" dirty="0"/>
              <a:t>«Русский язык» 5 класс. – Алматы: </a:t>
            </a:r>
            <a:r>
              <a:rPr lang="ru-RU" dirty="0" err="1"/>
              <a:t>Атамура</a:t>
            </a:r>
            <a:r>
              <a:rPr lang="ru-RU" dirty="0"/>
              <a:t>, 2005 г.</a:t>
            </a:r>
          </a:p>
          <a:p>
            <a:pPr marL="0" indent="0">
              <a:buNone/>
            </a:pPr>
            <a:r>
              <a:rPr lang="ru-RU" smtClean="0">
                <a:hlinkClick r:id="rId2"/>
              </a:rPr>
              <a:t>Ученик </a:t>
            </a:r>
            <a:r>
              <a:rPr lang="ru-RU" dirty="0" smtClean="0">
                <a:hlinkClick r:id="rId2"/>
              </a:rPr>
              <a:t>с карандашом</a:t>
            </a: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 algn="r">
              <a:buNone/>
            </a:pPr>
            <a:r>
              <a:rPr lang="ru-RU" dirty="0"/>
              <a:t>Подготовила</a:t>
            </a:r>
          </a:p>
          <a:p>
            <a:pPr marL="0" indent="0" algn="r">
              <a:buNone/>
            </a:pPr>
            <a:r>
              <a:rPr lang="ru-RU" dirty="0"/>
              <a:t> учитель русского языка и литературы </a:t>
            </a:r>
          </a:p>
          <a:p>
            <a:pPr marL="0" indent="0" algn="r">
              <a:buNone/>
            </a:pPr>
            <a:r>
              <a:rPr lang="ru-RU" dirty="0"/>
              <a:t>Тихонова Надежда Андреевна,</a:t>
            </a:r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err="1"/>
              <a:t>г.Костанай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8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744" y="569626"/>
            <a:ext cx="11332564" cy="65956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9E7800"/>
                </a:solidFill>
              </a:rPr>
              <a:t>Вспомним правило!</a:t>
            </a:r>
            <a:endParaRPr lang="ru-RU" dirty="0">
              <a:solidFill>
                <a:srgbClr val="9E78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9611" y="1319134"/>
            <a:ext cx="8988538" cy="197479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contourClr>
                <a:srgbClr val="002A00"/>
              </a:contourClr>
            </a:sp3d>
          </a:bodyPr>
          <a:lstStyle/>
          <a:p>
            <a:pPr algn="ctr">
              <a:lnSpc>
                <a:spcPts val="3700"/>
              </a:lnSpc>
            </a:pPr>
            <a:r>
              <a:rPr lang="ru-RU" sz="4000" b="1" dirty="0" smtClean="0">
                <a:solidFill>
                  <a:srgbClr val="00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Гласные и согласные в приставках, кроме приставок на з/с, пишутся одинаково независимо от произношения</a:t>
            </a:r>
            <a:endParaRPr lang="ru-RU" sz="4000" b="1" dirty="0">
              <a:solidFill>
                <a:srgbClr val="00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9611" y="3527882"/>
            <a:ext cx="5069811" cy="7369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contourClr>
                <a:srgbClr val="002A00"/>
              </a:contourClr>
            </a:sp3d>
          </a:bodyPr>
          <a:lstStyle/>
          <a:p>
            <a:pPr algn="ctr"/>
            <a:r>
              <a:rPr lang="ru-RU" sz="4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пр</a:t>
            </a:r>
            <a:r>
              <a:rPr lang="ru-RU" sz="44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</a:t>
            </a:r>
            <a:r>
              <a:rPr lang="ru-RU" sz="4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читать</a:t>
            </a:r>
            <a:endParaRPr lang="ru-RU" sz="4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9629" y="4497210"/>
            <a:ext cx="5069811" cy="7369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contourClr>
                <a:srgbClr val="002A00"/>
              </a:contourClr>
            </a:sp3d>
          </a:bodyPr>
          <a:lstStyle/>
          <a:p>
            <a:pPr algn="ctr"/>
            <a:r>
              <a:rPr lang="ru-RU" sz="4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по</a:t>
            </a:r>
            <a:r>
              <a:rPr lang="ru-RU" sz="44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</a:t>
            </a:r>
            <a:r>
              <a:rPr lang="ru-RU" sz="4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писать</a:t>
            </a:r>
            <a:endParaRPr lang="ru-RU" sz="4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9629" y="5444499"/>
            <a:ext cx="5069811" cy="7369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contourClr>
                <a:srgbClr val="002A00"/>
              </a:contourClr>
            </a:sp3d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</a:t>
            </a:r>
            <a:r>
              <a:rPr lang="ru-RU" sz="4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дать</a:t>
            </a:r>
            <a:endParaRPr lang="ru-RU" sz="4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http://u1.platformalp.ru/46bec2bf8c370766d8bf5ef8000b6942/74da57fa3783400355f5c9f68f31d72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1" y="569626"/>
            <a:ext cx="1112485" cy="111248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265108" y="6349119"/>
            <a:ext cx="914399" cy="409432"/>
          </a:xfrm>
          <a:prstGeom prst="actionButtonForwardNext">
            <a:avLst/>
          </a:prstGeom>
          <a:solidFill>
            <a:srgbClr val="085E35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99866" y="3527881"/>
            <a:ext cx="5069811" cy="7369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contourClr>
                <a:srgbClr val="002A00"/>
              </a:contourClr>
            </a:sp3d>
          </a:bodyPr>
          <a:lstStyle/>
          <a:p>
            <a:pPr algn="ctr"/>
            <a:r>
              <a:rPr lang="ru-RU" sz="4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д</a:t>
            </a:r>
            <a:r>
              <a:rPr lang="ru-RU" sz="44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</a:t>
            </a:r>
            <a:r>
              <a:rPr lang="ru-RU" sz="4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писать</a:t>
            </a:r>
            <a:endParaRPr lang="ru-RU" sz="4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99866" y="4497209"/>
            <a:ext cx="5069811" cy="7369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contourClr>
                <a:srgbClr val="002A00"/>
              </a:contourClr>
            </a:sp3d>
          </a:bodyPr>
          <a:lstStyle/>
          <a:p>
            <a:pPr algn="ctr"/>
            <a:r>
              <a:rPr lang="ru-RU" sz="4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п</a:t>
            </a:r>
            <a:r>
              <a:rPr lang="ru-RU" sz="44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</a:t>
            </a:r>
            <a:r>
              <a:rPr lang="ru-RU" sz="4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д</a:t>
            </a:r>
            <a:r>
              <a:rPr lang="ru-RU" sz="44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</a:t>
            </a:r>
            <a:r>
              <a:rPr lang="ru-RU" sz="4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звать</a:t>
            </a:r>
            <a:endParaRPr lang="ru-RU" sz="4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99866" y="5444499"/>
            <a:ext cx="5069811" cy="7369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contourClr>
                <a:srgbClr val="002A00"/>
              </a:contourClr>
            </a:sp3d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</a:t>
            </a:r>
            <a:r>
              <a:rPr lang="ru-RU" sz="4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тащить</a:t>
            </a:r>
            <a:endParaRPr lang="ru-RU" sz="4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767840" y="3657600"/>
            <a:ext cx="1051560" cy="167640"/>
            <a:chOff x="1767840" y="3657600"/>
            <a:chExt cx="1051560" cy="16764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1767840" y="3657600"/>
              <a:ext cx="1051560" cy="0"/>
            </a:xfrm>
            <a:prstGeom prst="line">
              <a:avLst/>
            </a:prstGeom>
            <a:ln w="5715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788920" y="3672840"/>
              <a:ext cx="0" cy="152400"/>
            </a:xfrm>
            <a:prstGeom prst="line">
              <a:avLst/>
            </a:prstGeom>
            <a:ln w="5715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1729696" y="4610840"/>
            <a:ext cx="1051560" cy="167640"/>
            <a:chOff x="1767840" y="3657600"/>
            <a:chExt cx="1051560" cy="16764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767840" y="3657600"/>
              <a:ext cx="1051560" cy="0"/>
            </a:xfrm>
            <a:prstGeom prst="line">
              <a:avLst/>
            </a:prstGeom>
            <a:ln w="5715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788920" y="3672840"/>
              <a:ext cx="0" cy="152400"/>
            </a:xfrm>
            <a:prstGeom prst="line">
              <a:avLst/>
            </a:prstGeom>
            <a:ln w="5715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7353256" y="4635884"/>
            <a:ext cx="1409744" cy="142596"/>
            <a:chOff x="1767840" y="3657600"/>
            <a:chExt cx="1051560" cy="16764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767840" y="3657600"/>
              <a:ext cx="1051560" cy="0"/>
            </a:xfrm>
            <a:prstGeom prst="line">
              <a:avLst/>
            </a:prstGeom>
            <a:ln w="5715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788920" y="3672840"/>
              <a:ext cx="0" cy="152400"/>
            </a:xfrm>
            <a:prstGeom prst="line">
              <a:avLst/>
            </a:prstGeom>
            <a:ln w="5715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7498080" y="3651995"/>
            <a:ext cx="716280" cy="173245"/>
            <a:chOff x="1767840" y="3657600"/>
            <a:chExt cx="1051560" cy="16764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1767840" y="3657600"/>
              <a:ext cx="1051560" cy="0"/>
            </a:xfrm>
            <a:prstGeom prst="line">
              <a:avLst/>
            </a:prstGeom>
            <a:ln w="5715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766546" y="3672840"/>
              <a:ext cx="0" cy="152400"/>
            </a:xfrm>
            <a:prstGeom prst="line">
              <a:avLst/>
            </a:prstGeom>
            <a:ln w="5715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2350792" y="5573325"/>
            <a:ext cx="483848" cy="167640"/>
            <a:chOff x="1767840" y="3657600"/>
            <a:chExt cx="1051560" cy="16764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1767840" y="3657600"/>
              <a:ext cx="1051560" cy="0"/>
            </a:xfrm>
            <a:prstGeom prst="line">
              <a:avLst/>
            </a:prstGeom>
            <a:ln w="5715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766546" y="3672840"/>
              <a:ext cx="0" cy="152400"/>
            </a:xfrm>
            <a:prstGeom prst="line">
              <a:avLst/>
            </a:prstGeom>
            <a:ln w="5715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7418092" y="5588207"/>
            <a:ext cx="483848" cy="167640"/>
            <a:chOff x="1767840" y="3657600"/>
            <a:chExt cx="1051560" cy="16764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1767840" y="3657600"/>
              <a:ext cx="1051560" cy="0"/>
            </a:xfrm>
            <a:prstGeom prst="line">
              <a:avLst/>
            </a:prstGeom>
            <a:ln w="5715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766546" y="3672840"/>
              <a:ext cx="0" cy="152400"/>
            </a:xfrm>
            <a:prstGeom prst="line">
              <a:avLst/>
            </a:prstGeom>
            <a:ln w="5715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dutsadok.com.ua/clipart/ljudi/6199f83a006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775" y="318094"/>
            <a:ext cx="2128602" cy="3255908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0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626452" y="551506"/>
            <a:ext cx="9267055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60" name="Скругленный прямоугольник 59">
            <a:hlinkClick r:id="rId3" action="ppaction://hlinksldjump"/>
          </p:cNvPr>
          <p:cNvSpPr/>
          <p:nvPr/>
        </p:nvSpPr>
        <p:spPr>
          <a:xfrm>
            <a:off x="615782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7. …делать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71" name="Скругленный прямоугольник 70">
            <a:hlinkClick r:id="rId4" action="ppaction://hlinksldjump"/>
          </p:cNvPr>
          <p:cNvSpPr/>
          <p:nvPr/>
        </p:nvSpPr>
        <p:spPr>
          <a:xfrm>
            <a:off x="615782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8. в…ткнуть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72" name="Скругленный прямоугольник 71">
            <a:hlinkClick r:id="rId5" action="ppaction://hlinksldjump"/>
          </p:cNvPr>
          <p:cNvSpPr/>
          <p:nvPr/>
        </p:nvSpPr>
        <p:spPr>
          <a:xfrm>
            <a:off x="615782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9. </a:t>
            </a:r>
            <a:r>
              <a:rPr lang="ru-RU" sz="5400" b="1" u="sng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о…думать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73" name="Скругленный прямоугольник 72">
            <a:hlinkClick r:id="rId6" action="ppaction://hlinksldjump"/>
          </p:cNvPr>
          <p:cNvSpPr/>
          <p:nvPr/>
        </p:nvSpPr>
        <p:spPr>
          <a:xfrm>
            <a:off x="615782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10. от…греть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74" name="Скругленный прямоугольник 73">
            <a:hlinkClick r:id="rId7" action="ppaction://hlinksldjump"/>
          </p:cNvPr>
          <p:cNvSpPr/>
          <p:nvPr/>
        </p:nvSpPr>
        <p:spPr>
          <a:xfrm>
            <a:off x="615782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11. …дуть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75" name="Скругленный прямоугольник 74">
            <a:hlinkClick r:id="rId8" action="ppaction://hlinksldjump"/>
          </p:cNvPr>
          <p:cNvSpPr/>
          <p:nvPr/>
        </p:nvSpPr>
        <p:spPr>
          <a:xfrm>
            <a:off x="615782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12. о…стать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76" name="Скругленный прямоугольник 75">
            <a:hlinkClick r:id="rId9" action="ppaction://hlinksldjump"/>
          </p:cNvPr>
          <p:cNvSpPr/>
          <p:nvPr/>
        </p:nvSpPr>
        <p:spPr>
          <a:xfrm>
            <a:off x="62645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1. О…носить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77" name="Скругленный прямоугольник 76">
            <a:hlinkClick r:id="rId10" action="ppaction://hlinksldjump"/>
          </p:cNvPr>
          <p:cNvSpPr/>
          <p:nvPr/>
        </p:nvSpPr>
        <p:spPr>
          <a:xfrm>
            <a:off x="62645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2. 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78" name="Скругленный прямоугольник 77">
            <a:hlinkClick r:id="rId11" action="ppaction://hlinksldjump"/>
          </p:cNvPr>
          <p:cNvSpPr/>
          <p:nvPr/>
        </p:nvSpPr>
        <p:spPr>
          <a:xfrm>
            <a:off x="62645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3. о…везти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79" name="Скругленный прямоугольник 78">
            <a:hlinkClick r:id="rId12" action="ppaction://hlinksldjump"/>
          </p:cNvPr>
          <p:cNvSpPr/>
          <p:nvPr/>
        </p:nvSpPr>
        <p:spPr>
          <a:xfrm>
            <a:off x="62645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4. п…д…греть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80" name="Скругленный прямоугольник 79">
            <a:hlinkClick r:id="rId13" action="ppaction://hlinksldjump"/>
          </p:cNvPr>
          <p:cNvSpPr/>
          <p:nvPr/>
        </p:nvSpPr>
        <p:spPr>
          <a:xfrm>
            <a:off x="62645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5. по…дать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81" name="Скругленный прямоугольник 80">
            <a:hlinkClick r:id="rId14" action="ppaction://hlinksldjump"/>
          </p:cNvPr>
          <p:cNvSpPr/>
          <p:nvPr/>
        </p:nvSpPr>
        <p:spPr>
          <a:xfrm>
            <a:off x="62645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6. о…писать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0283251" y="551505"/>
            <a:ext cx="1155807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?</a:t>
            </a:r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626452" y="461564"/>
            <a:ext cx="9267055" cy="10891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</a:t>
            </a:r>
            <a:r>
              <a:rPr lang="ru-RU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</a:t>
            </a:r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носить</a:t>
            </a:r>
            <a:endParaRPr lang="ru-RU" sz="88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0283251" y="551505"/>
            <a:ext cx="1155807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</a:t>
            </a:r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615782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7. …делать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615782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8. в…ткнуть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615782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9. </a:t>
            </a:r>
            <a:r>
              <a:rPr lang="ru-RU" sz="5400" b="1" u="sng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о…думать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>
            <a:hlinkClick r:id="rId5" action="ppaction://hlinksldjump"/>
          </p:cNvPr>
          <p:cNvSpPr/>
          <p:nvPr/>
        </p:nvSpPr>
        <p:spPr>
          <a:xfrm>
            <a:off x="615782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10. от…греть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615782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11. …дуть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615782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12. о…стать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62645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1. О…носить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ый прямоугольник 23">
            <a:hlinkClick r:id="rId9" action="ppaction://hlinksldjump"/>
          </p:cNvPr>
          <p:cNvSpPr/>
          <p:nvPr/>
        </p:nvSpPr>
        <p:spPr>
          <a:xfrm>
            <a:off x="62645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2. 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>
            <a:hlinkClick r:id="rId10" action="ppaction://hlinksldjump"/>
          </p:cNvPr>
          <p:cNvSpPr/>
          <p:nvPr/>
        </p:nvSpPr>
        <p:spPr>
          <a:xfrm>
            <a:off x="62645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3. о…везти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Скругленный прямоугольник 25">
            <a:hlinkClick r:id="rId11" action="ppaction://hlinksldjump"/>
          </p:cNvPr>
          <p:cNvSpPr/>
          <p:nvPr/>
        </p:nvSpPr>
        <p:spPr>
          <a:xfrm>
            <a:off x="62645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4. п…д…греть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Скругленный прямоугольник 26">
            <a:hlinkClick r:id="rId12" action="ppaction://hlinksldjump"/>
          </p:cNvPr>
          <p:cNvSpPr/>
          <p:nvPr/>
        </p:nvSpPr>
        <p:spPr>
          <a:xfrm>
            <a:off x="62645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5. по…дать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Скругленный прямоугольник 27">
            <a:hlinkClick r:id="rId13" action="ppaction://hlinksldjump"/>
          </p:cNvPr>
          <p:cNvSpPr/>
          <p:nvPr/>
        </p:nvSpPr>
        <p:spPr>
          <a:xfrm>
            <a:off x="62645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6. о…писать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536872" y="531368"/>
            <a:ext cx="1444283" cy="308005"/>
            <a:chOff x="1747354" y="3657600"/>
            <a:chExt cx="1051560" cy="153608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1747354" y="3657600"/>
              <a:ext cx="1051560" cy="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751365" y="3658808"/>
              <a:ext cx="0" cy="15240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32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26452" y="461564"/>
            <a:ext cx="9267055" cy="10891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</a:t>
            </a:r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писать</a:t>
            </a:r>
            <a:endParaRPr lang="ru-RU" sz="72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3251" y="551505"/>
            <a:ext cx="1155807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</a:t>
            </a:r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615782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7. …делать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>
            <a:hlinkClick r:id="rId3" action="ppaction://hlinksldjump"/>
          </p:cNvPr>
          <p:cNvSpPr/>
          <p:nvPr/>
        </p:nvSpPr>
        <p:spPr>
          <a:xfrm>
            <a:off x="615782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8. в…ткнуть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615782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9. </a:t>
            </a:r>
            <a:r>
              <a:rPr lang="ru-RU" sz="5400" b="1" u="sng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о…думать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ый прямоугольник 21">
            <a:hlinkClick r:id="rId5" action="ppaction://hlinksldjump"/>
          </p:cNvPr>
          <p:cNvSpPr/>
          <p:nvPr/>
        </p:nvSpPr>
        <p:spPr>
          <a:xfrm>
            <a:off x="615782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10. от…греть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615782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11. …дуть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ый прямоугольник 23">
            <a:hlinkClick r:id="rId7" action="ppaction://hlinksldjump"/>
          </p:cNvPr>
          <p:cNvSpPr/>
          <p:nvPr/>
        </p:nvSpPr>
        <p:spPr>
          <a:xfrm>
            <a:off x="615782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12. о…стать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62645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1. О…носить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Скругленный прямоугольник 25">
            <a:hlinkClick r:id="rId9" action="ppaction://hlinksldjump"/>
          </p:cNvPr>
          <p:cNvSpPr/>
          <p:nvPr/>
        </p:nvSpPr>
        <p:spPr>
          <a:xfrm>
            <a:off x="62645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2. 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62645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3. о…везти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Скругленный прямоугольник 28">
            <a:hlinkClick r:id="rId11" action="ppaction://hlinksldjump"/>
          </p:cNvPr>
          <p:cNvSpPr/>
          <p:nvPr/>
        </p:nvSpPr>
        <p:spPr>
          <a:xfrm>
            <a:off x="62645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4. п…д…греть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Скругленный прямоугольник 40">
            <a:hlinkClick r:id="rId12" action="ppaction://hlinksldjump"/>
          </p:cNvPr>
          <p:cNvSpPr/>
          <p:nvPr/>
        </p:nvSpPr>
        <p:spPr>
          <a:xfrm>
            <a:off x="62645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5. по…дать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Скругленный прямоугольник 41">
            <a:hlinkClick r:id="rId13" action="ppaction://hlinksldjump"/>
          </p:cNvPr>
          <p:cNvSpPr/>
          <p:nvPr/>
        </p:nvSpPr>
        <p:spPr>
          <a:xfrm>
            <a:off x="62645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6. о…писать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560320" y="593710"/>
            <a:ext cx="1073835" cy="264420"/>
            <a:chOff x="1767840" y="3657600"/>
            <a:chExt cx="1051560" cy="167640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1767840" y="3657600"/>
              <a:ext cx="1051560" cy="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52377" y="3672840"/>
              <a:ext cx="0" cy="15240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29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26452" y="461564"/>
            <a:ext cx="9267055" cy="10891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</a:t>
            </a:r>
            <a:r>
              <a:rPr lang="ru-RU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</a:t>
            </a:r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везти</a:t>
            </a:r>
            <a:endParaRPr lang="ru-RU" sz="88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283251" y="551505"/>
            <a:ext cx="1155807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</a:t>
            </a:r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Скругленный прямоугольник 29">
            <a:hlinkClick r:id="rId2" action="ppaction://hlinksldjump"/>
          </p:cNvPr>
          <p:cNvSpPr/>
          <p:nvPr/>
        </p:nvSpPr>
        <p:spPr>
          <a:xfrm>
            <a:off x="615782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7. …делать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Скругленный прямоугольник 30">
            <a:hlinkClick r:id="rId3" action="ppaction://hlinksldjump"/>
          </p:cNvPr>
          <p:cNvSpPr/>
          <p:nvPr/>
        </p:nvSpPr>
        <p:spPr>
          <a:xfrm>
            <a:off x="615782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8. в…ткнуть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Скругленный прямоугольник 31">
            <a:hlinkClick r:id="rId4" action="ppaction://hlinksldjump"/>
          </p:cNvPr>
          <p:cNvSpPr/>
          <p:nvPr/>
        </p:nvSpPr>
        <p:spPr>
          <a:xfrm>
            <a:off x="615782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9. </a:t>
            </a:r>
            <a:r>
              <a:rPr lang="ru-RU" sz="5400" b="1" u="sng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о…думать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Скругленный прямоугольник 32">
            <a:hlinkClick r:id="rId5" action="ppaction://hlinksldjump"/>
          </p:cNvPr>
          <p:cNvSpPr/>
          <p:nvPr/>
        </p:nvSpPr>
        <p:spPr>
          <a:xfrm>
            <a:off x="615782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10. от…греть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Скругленный прямоугольник 33">
            <a:hlinkClick r:id="rId6" action="ppaction://hlinksldjump"/>
          </p:cNvPr>
          <p:cNvSpPr/>
          <p:nvPr/>
        </p:nvSpPr>
        <p:spPr>
          <a:xfrm>
            <a:off x="615782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11. …дуть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35" name="Скругленный прямоугольник 34">
            <a:hlinkClick r:id="rId7" action="ppaction://hlinksldjump"/>
          </p:cNvPr>
          <p:cNvSpPr/>
          <p:nvPr/>
        </p:nvSpPr>
        <p:spPr>
          <a:xfrm>
            <a:off x="615782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12. о…стать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Скругленный прямоугольник 35">
            <a:hlinkClick r:id="rId8" action="ppaction://hlinksldjump"/>
          </p:cNvPr>
          <p:cNvSpPr/>
          <p:nvPr/>
        </p:nvSpPr>
        <p:spPr>
          <a:xfrm>
            <a:off x="62645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1. О…носить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37" name="Скругленный прямоугольник 36">
            <a:hlinkClick r:id="rId9" action="ppaction://hlinksldjump"/>
          </p:cNvPr>
          <p:cNvSpPr/>
          <p:nvPr/>
        </p:nvSpPr>
        <p:spPr>
          <a:xfrm>
            <a:off x="62645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2. 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Скругленный прямоугольник 37">
            <a:hlinkClick r:id="rId10" action="ppaction://hlinksldjump"/>
          </p:cNvPr>
          <p:cNvSpPr/>
          <p:nvPr/>
        </p:nvSpPr>
        <p:spPr>
          <a:xfrm>
            <a:off x="62645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3. о…везти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39" name="Скругленный прямоугольник 38">
            <a:hlinkClick r:id="rId11" action="ppaction://hlinksldjump"/>
          </p:cNvPr>
          <p:cNvSpPr/>
          <p:nvPr/>
        </p:nvSpPr>
        <p:spPr>
          <a:xfrm>
            <a:off x="62645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4. п…д…греть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Скругленный прямоугольник 40">
            <a:hlinkClick r:id="rId12" action="ppaction://hlinksldjump"/>
          </p:cNvPr>
          <p:cNvSpPr/>
          <p:nvPr/>
        </p:nvSpPr>
        <p:spPr>
          <a:xfrm>
            <a:off x="62645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5. по…дать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Скругленный прямоугольник 41">
            <a:hlinkClick r:id="rId13" action="ppaction://hlinksldjump"/>
          </p:cNvPr>
          <p:cNvSpPr/>
          <p:nvPr/>
        </p:nvSpPr>
        <p:spPr>
          <a:xfrm>
            <a:off x="62645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6. о…писать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893254" y="633046"/>
            <a:ext cx="1444283" cy="226464"/>
            <a:chOff x="1767840" y="3657600"/>
            <a:chExt cx="1051560" cy="167640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1767840" y="3657600"/>
              <a:ext cx="1051560" cy="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71850" y="3672840"/>
              <a:ext cx="0" cy="15240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67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26452" y="461564"/>
            <a:ext cx="9267055" cy="10891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п</a:t>
            </a:r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</a:t>
            </a:r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д</a:t>
            </a:r>
            <a:r>
              <a:rPr lang="ru-RU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</a:t>
            </a:r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греть</a:t>
            </a:r>
            <a:endParaRPr lang="ru-RU" sz="88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3251" y="551505"/>
            <a:ext cx="1155807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</a:t>
            </a:r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615782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7. …делать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>
            <a:hlinkClick r:id="rId3" action="ppaction://hlinksldjump"/>
          </p:cNvPr>
          <p:cNvSpPr/>
          <p:nvPr/>
        </p:nvSpPr>
        <p:spPr>
          <a:xfrm>
            <a:off x="615782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8. в…ткнуть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615782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9. </a:t>
            </a:r>
            <a:r>
              <a:rPr lang="ru-RU" sz="5400" b="1" u="sng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о…думать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ый прямоугольник 21">
            <a:hlinkClick r:id="rId5" action="ppaction://hlinksldjump"/>
          </p:cNvPr>
          <p:cNvSpPr/>
          <p:nvPr/>
        </p:nvSpPr>
        <p:spPr>
          <a:xfrm>
            <a:off x="615782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10. от…греть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615782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11. …дуть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ый прямоугольник 23">
            <a:hlinkClick r:id="rId7" action="ppaction://hlinksldjump"/>
          </p:cNvPr>
          <p:cNvSpPr/>
          <p:nvPr/>
        </p:nvSpPr>
        <p:spPr>
          <a:xfrm>
            <a:off x="615782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12. о…стать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62645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1. О…носить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Скругленный прямоугольник 25">
            <a:hlinkClick r:id="rId9" action="ppaction://hlinksldjump"/>
          </p:cNvPr>
          <p:cNvSpPr/>
          <p:nvPr/>
        </p:nvSpPr>
        <p:spPr>
          <a:xfrm>
            <a:off x="62645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2. 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62645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3. о…везти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Скругленный прямоугольник 28">
            <a:hlinkClick r:id="rId11" action="ppaction://hlinksldjump"/>
          </p:cNvPr>
          <p:cNvSpPr/>
          <p:nvPr/>
        </p:nvSpPr>
        <p:spPr>
          <a:xfrm>
            <a:off x="62645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4. п…д…греть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Скругленный прямоугольник 40">
            <a:hlinkClick r:id="rId12" action="ppaction://hlinksldjump"/>
          </p:cNvPr>
          <p:cNvSpPr/>
          <p:nvPr/>
        </p:nvSpPr>
        <p:spPr>
          <a:xfrm>
            <a:off x="62645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5. по…дать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Скругленный прямоугольник 41">
            <a:hlinkClick r:id="rId13" action="ppaction://hlinksldjump"/>
          </p:cNvPr>
          <p:cNvSpPr/>
          <p:nvPr/>
        </p:nvSpPr>
        <p:spPr>
          <a:xfrm>
            <a:off x="62645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6. о…писать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203938" y="588177"/>
            <a:ext cx="2860431" cy="368430"/>
            <a:chOff x="1767840" y="3657600"/>
            <a:chExt cx="1051560" cy="167640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1767840" y="3657600"/>
              <a:ext cx="1051560" cy="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97707" y="3672840"/>
              <a:ext cx="0" cy="15240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93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26452" y="461564"/>
            <a:ext cx="9267055" cy="10891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по</a:t>
            </a:r>
            <a:r>
              <a:rPr lang="ru-RU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</a:t>
            </a:r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дать</a:t>
            </a:r>
            <a:endParaRPr lang="ru-RU" sz="88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3251" y="551505"/>
            <a:ext cx="1155807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</a:t>
            </a:r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615782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7. …делать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>
            <a:hlinkClick r:id="rId3" action="ppaction://hlinksldjump"/>
          </p:cNvPr>
          <p:cNvSpPr/>
          <p:nvPr/>
        </p:nvSpPr>
        <p:spPr>
          <a:xfrm>
            <a:off x="615782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8. в…ткнуть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615782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9. </a:t>
            </a:r>
            <a:r>
              <a:rPr lang="ru-RU" sz="5400" b="1" u="sng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о…думать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ый прямоугольник 21">
            <a:hlinkClick r:id="rId5" action="ppaction://hlinksldjump"/>
          </p:cNvPr>
          <p:cNvSpPr/>
          <p:nvPr/>
        </p:nvSpPr>
        <p:spPr>
          <a:xfrm>
            <a:off x="615782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10. от…греть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615782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11. …дуть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ый прямоугольник 23">
            <a:hlinkClick r:id="rId7" action="ppaction://hlinksldjump"/>
          </p:cNvPr>
          <p:cNvSpPr/>
          <p:nvPr/>
        </p:nvSpPr>
        <p:spPr>
          <a:xfrm>
            <a:off x="615782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12. о…стать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62645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1. О…носить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Скругленный прямоугольник 25">
            <a:hlinkClick r:id="rId9" action="ppaction://hlinksldjump"/>
          </p:cNvPr>
          <p:cNvSpPr/>
          <p:nvPr/>
        </p:nvSpPr>
        <p:spPr>
          <a:xfrm>
            <a:off x="62645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2. 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62645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3. о…везти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Скругленный прямоугольник 28">
            <a:hlinkClick r:id="rId11" action="ppaction://hlinksldjump"/>
          </p:cNvPr>
          <p:cNvSpPr/>
          <p:nvPr/>
        </p:nvSpPr>
        <p:spPr>
          <a:xfrm>
            <a:off x="62645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4. п…д…греть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Скругленный прямоугольник 40">
            <a:hlinkClick r:id="rId12" action="ppaction://hlinksldjump"/>
          </p:cNvPr>
          <p:cNvSpPr/>
          <p:nvPr/>
        </p:nvSpPr>
        <p:spPr>
          <a:xfrm>
            <a:off x="62645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5. по…дать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Скругленный прямоугольник 41">
            <a:hlinkClick r:id="rId13" action="ppaction://hlinksldjump"/>
          </p:cNvPr>
          <p:cNvSpPr/>
          <p:nvPr/>
        </p:nvSpPr>
        <p:spPr>
          <a:xfrm>
            <a:off x="62645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6. о…писать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865121" y="565569"/>
            <a:ext cx="2227383" cy="301935"/>
            <a:chOff x="1767840" y="3665063"/>
            <a:chExt cx="1051560" cy="160177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1767840" y="3665063"/>
              <a:ext cx="1051560" cy="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85135" y="3672840"/>
              <a:ext cx="0" cy="15240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94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26452" y="461564"/>
            <a:ext cx="9267055" cy="10891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</a:t>
            </a:r>
            <a:r>
              <a:rPr lang="ru-RU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</a:t>
            </a:r>
            <a:r>
              <a:rPr lang="ru-RU" sz="88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писать</a:t>
            </a:r>
            <a:endParaRPr lang="ru-RU" sz="88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3251" y="551505"/>
            <a:ext cx="1155807" cy="857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</a:t>
            </a:r>
            <a:endParaRPr lang="ru-RU" sz="36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615782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7. …делать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>
            <a:hlinkClick r:id="rId3" action="ppaction://hlinksldjump"/>
          </p:cNvPr>
          <p:cNvSpPr/>
          <p:nvPr/>
        </p:nvSpPr>
        <p:spPr>
          <a:xfrm>
            <a:off x="615782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8. в…ткнуть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615782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9. </a:t>
            </a:r>
            <a:r>
              <a:rPr lang="ru-RU" sz="5400" b="1" u="sng" dirty="0" smtClean="0">
                <a:solidFill>
                  <a:srgbClr val="002A00"/>
                </a:solidFill>
                <a:latin typeface="Georgia" panose="02040502050405020303" pitchFamily="18" charset="0"/>
              </a:rPr>
              <a:t>о…думать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ый прямоугольник 21">
            <a:hlinkClick r:id="rId5" action="ppaction://hlinksldjump"/>
          </p:cNvPr>
          <p:cNvSpPr/>
          <p:nvPr/>
        </p:nvSpPr>
        <p:spPr>
          <a:xfrm>
            <a:off x="615782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10. от…греть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615782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11. …дуть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ый прямоугольник 23">
            <a:hlinkClick r:id="rId7" action="ppaction://hlinksldjump"/>
          </p:cNvPr>
          <p:cNvSpPr/>
          <p:nvPr/>
        </p:nvSpPr>
        <p:spPr>
          <a:xfrm>
            <a:off x="615782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12. о…стать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626453" y="167063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1. О…носить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Скругленный прямоугольник 25">
            <a:hlinkClick r:id="rId9" action="ppaction://hlinksldjump"/>
          </p:cNvPr>
          <p:cNvSpPr/>
          <p:nvPr/>
        </p:nvSpPr>
        <p:spPr>
          <a:xfrm>
            <a:off x="626453" y="247337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2. 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626453" y="327612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3. о…везти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Скругленный прямоугольник 28">
            <a:hlinkClick r:id="rId11" action="ppaction://hlinksldjump"/>
          </p:cNvPr>
          <p:cNvSpPr/>
          <p:nvPr/>
        </p:nvSpPr>
        <p:spPr>
          <a:xfrm>
            <a:off x="626453" y="407886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4. п…д…греть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Скругленный прямоугольник 40">
            <a:hlinkClick r:id="rId12" action="ppaction://hlinksldjump"/>
          </p:cNvPr>
          <p:cNvSpPr/>
          <p:nvPr/>
        </p:nvSpPr>
        <p:spPr>
          <a:xfrm>
            <a:off x="626453" y="4881611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5. по…дать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Скругленный прямоугольник 41">
            <a:hlinkClick r:id="rId13" action="ppaction://hlinksldjump"/>
          </p:cNvPr>
          <p:cNvSpPr/>
          <p:nvPr/>
        </p:nvSpPr>
        <p:spPr>
          <a:xfrm>
            <a:off x="626453" y="5684356"/>
            <a:ext cx="5281236" cy="6828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85E35"/>
            </a:solidFill>
          </a:ln>
          <a:scene3d>
            <a:camera prst="orthographicFront"/>
            <a:lightRig rig="balanced" dir="t"/>
          </a:scene3d>
          <a:sp3d contourW="12700" prstMaterial="plastic">
            <a:bevelT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A00"/>
                </a:solidFill>
                <a:latin typeface="Georgia" panose="02040502050405020303" pitchFamily="18" charset="0"/>
              </a:rPr>
              <a:t>6. о…писать</a:t>
            </a:r>
            <a:endParaRPr lang="ru-RU" sz="5400" b="1" dirty="0">
              <a:solidFill>
                <a:srgbClr val="002A00"/>
              </a:solidFill>
              <a:latin typeface="Georgia" panose="02040502050405020303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565008" y="573570"/>
            <a:ext cx="1444283" cy="336141"/>
            <a:chOff x="1767840" y="3657600"/>
            <a:chExt cx="1051560" cy="167640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1767840" y="3657600"/>
              <a:ext cx="1051560" cy="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71850" y="3672840"/>
              <a:ext cx="0" cy="152400"/>
            </a:xfrm>
            <a:prstGeom prst="line">
              <a:avLst/>
            </a:prstGeom>
            <a:ln w="139700">
              <a:solidFill>
                <a:srgbClr val="5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85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ая рамка 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овая рамка 9" id="{146B862D-5BD8-42FD-AF64-6C78C2B71D4A}" vid="{57982C12-76FE-4985-AB54-27631A7332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новая рамка 10</Template>
  <TotalTime>199</TotalTime>
  <Words>601</Words>
  <Application>Microsoft Office PowerPoint</Application>
  <PresentationFormat>Широкоэкранный</PresentationFormat>
  <Paragraphs>206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Georgia</vt:lpstr>
      <vt:lpstr>новая рамка 10</vt:lpstr>
      <vt:lpstr> Правописание  гласных и согласных в приставках </vt:lpstr>
      <vt:lpstr>Вспомним правило!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Орфографическая разминка</dc:title>
  <dc:creator>User</dc:creator>
  <cp:lastModifiedBy>Даниил</cp:lastModifiedBy>
  <cp:revision>34</cp:revision>
  <dcterms:created xsi:type="dcterms:W3CDTF">2016-12-21T21:14:52Z</dcterms:created>
  <dcterms:modified xsi:type="dcterms:W3CDTF">2021-02-08T10:51:36Z</dcterms:modified>
</cp:coreProperties>
</file>